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Poppins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20" Type="http://schemas.openxmlformats.org/officeDocument/2006/relationships/slide" Target="slides/slide13.xml"/><Relationship Id="rId41" Type="http://schemas.openxmlformats.org/officeDocument/2006/relationships/font" Target="fonts/Poppins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Roboto-bold.fntdata"/><Relationship Id="rId14" Type="http://schemas.openxmlformats.org/officeDocument/2006/relationships/slide" Target="slides/slide7.xml"/><Relationship Id="rId36" Type="http://schemas.openxmlformats.org/officeDocument/2006/relationships/font" Target="fonts/Roboto-regular.fntdata"/><Relationship Id="rId17" Type="http://schemas.openxmlformats.org/officeDocument/2006/relationships/slide" Target="slides/slide10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9.xml"/><Relationship Id="rId38" Type="http://schemas.openxmlformats.org/officeDocument/2006/relationships/font" Target="fonts/Roboto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2180e1e8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92180e1e85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2180e1e85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92180e1e85_1_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2180e1e85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92180e1e85_1_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2180e1e85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92180e1e85_1_1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2180e1e85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92180e1e85_1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2180e1e85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92180e1e85_1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2180e1e85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92180e1e85_1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2180e1e85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92180e1e85_1_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2180e1e8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92180e1e85_1_1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2180e1e85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92180e1e85_1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2180e1e85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92180e1e85_1_1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2180e1e8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92180e1e85_1_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2180e1e85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92180e1e85_1_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92180e1e85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92180e1e85_1_1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2180e1e85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92180e1e85_1_1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2180e1e85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92180e1e85_1_2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92180e1e85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92180e1e85_1_2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92180e1e85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92180e1e85_1_2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2180e1e85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92180e1e85_1_2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2180e1e85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92180e1e85_1_2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92180e1e85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92180e1e85_1_2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2180e1e85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92180e1e85_1_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2180e1e85_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2180e1e85_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2180e1e85_6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2180e1e85_6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2180e1e85_6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2180e1e85_6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2180e1e85_6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2180e1e85_6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2180e1e85_6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2180e1e85_6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2180e1e85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92180e1e85_1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4503"/>
            <a:ext cx="9144003" cy="51390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1548525" y="4304725"/>
            <a:ext cx="3067500" cy="2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00" y="1557700"/>
            <a:ext cx="251850" cy="2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854650" y="1483525"/>
            <a:ext cx="17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GitHub Education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602800" y="4263025"/>
            <a:ext cx="128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Presented by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ducation 2.0" type="secHead">
  <p:cSld name="SECTION_HEAD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625" y="125125"/>
            <a:ext cx="8868751" cy="518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3342" y="76200"/>
            <a:ext cx="4520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3342" y="76200"/>
            <a:ext cx="4520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3342" y="76200"/>
            <a:ext cx="4520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625" y="125125"/>
            <a:ext cx="8868751" cy="518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3" name="Google Shape;163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9" name="Google Shape;16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3342" y="76200"/>
            <a:ext cx="4520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625" y="125125"/>
            <a:ext cx="8868751" cy="518786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3" name="Google Shape;173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7" name="Google Shape;17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3342" y="76200"/>
            <a:ext cx="4520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4292E"/>
            </a:gs>
            <a:gs pos="100000">
              <a:srgbClr val="191919"/>
            </a:gs>
          </a:gsLst>
          <a:lin ang="10800025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implilearn.com/tutorials/git-tutorial/merge-conflicts-in-git" TargetMode="External"/><Relationship Id="rId4" Type="http://schemas.openxmlformats.org/officeDocument/2006/relationships/hyperlink" Target="https://www.simplilearn.com/tutorials/git-tutorial/git-push-command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0" Type="http://schemas.openxmlformats.org/officeDocument/2006/relationships/image" Target="../media/image29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Relationship Id="rId7" Type="http://schemas.openxmlformats.org/officeDocument/2006/relationships/image" Target="../media/image14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linuxfoundation.org/lfx/mentorship/mentorship-program-timelines" TargetMode="External"/><Relationship Id="rId4" Type="http://schemas.openxmlformats.org/officeDocument/2006/relationships/hyperlink" Target="https://summerofcode.withgoogle.com/" TargetMode="External"/><Relationship Id="rId10" Type="http://schemas.openxmlformats.org/officeDocument/2006/relationships/image" Target="../media/image39.png"/><Relationship Id="rId9" Type="http://schemas.openxmlformats.org/officeDocument/2006/relationships/image" Target="../media/image18.png"/><Relationship Id="rId5" Type="http://schemas.openxmlformats.org/officeDocument/2006/relationships/hyperlink" Target="https://fellowship.mlh.io" TargetMode="External"/><Relationship Id="rId6" Type="http://schemas.openxmlformats.org/officeDocument/2006/relationships/hyperlink" Target="https://hacktoberfest.digitalocean.com" TargetMode="External"/><Relationship Id="rId7" Type="http://schemas.openxmlformats.org/officeDocument/2006/relationships/image" Target="../media/image44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565" r="-17564" t="0"/>
            </a:stretch>
          </a:blipFill>
          <a:ln>
            <a:noFill/>
          </a:ln>
        </p:spPr>
      </p:sp>
      <p:sp>
        <p:nvSpPr>
          <p:cNvPr id="183" name="Google Shape;183;p37"/>
          <p:cNvSpPr txBox="1"/>
          <p:nvPr/>
        </p:nvSpPr>
        <p:spPr>
          <a:xfrm>
            <a:off x="823971" y="1738214"/>
            <a:ext cx="5091000" cy="2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1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Dive into Open Source with GitHub and Git </a:t>
            </a:r>
            <a:endParaRPr sz="700"/>
          </a:p>
        </p:txBody>
      </p:sp>
      <p:sp>
        <p:nvSpPr>
          <p:cNvPr id="184" name="Google Shape;184;p37"/>
          <p:cNvSpPr/>
          <p:nvPr/>
        </p:nvSpPr>
        <p:spPr>
          <a:xfrm>
            <a:off x="6760860" y="686301"/>
            <a:ext cx="1427451" cy="1427451"/>
          </a:xfrm>
          <a:custGeom>
            <a:rect b="b" l="l" r="r" t="t"/>
            <a:pathLst>
              <a:path extrusionOk="0" h="2854902" w="2854902">
                <a:moveTo>
                  <a:pt x="0" y="0"/>
                </a:moveTo>
                <a:lnTo>
                  <a:pt x="2854902" y="0"/>
                </a:lnTo>
                <a:lnTo>
                  <a:pt x="2854902" y="2854902"/>
                </a:lnTo>
                <a:lnTo>
                  <a:pt x="0" y="2854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37"/>
          <p:cNvSpPr/>
          <p:nvPr/>
        </p:nvSpPr>
        <p:spPr>
          <a:xfrm>
            <a:off x="6434215" y="3352899"/>
            <a:ext cx="2080741" cy="949575"/>
          </a:xfrm>
          <a:custGeom>
            <a:rect b="b" l="l" r="r" t="t"/>
            <a:pathLst>
              <a:path extrusionOk="0" h="1899149" w="4161482">
                <a:moveTo>
                  <a:pt x="0" y="0"/>
                </a:moveTo>
                <a:lnTo>
                  <a:pt x="4161482" y="0"/>
                </a:lnTo>
                <a:lnTo>
                  <a:pt x="4161482" y="1899149"/>
                </a:lnTo>
                <a:lnTo>
                  <a:pt x="0" y="1899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37"/>
          <p:cNvSpPr/>
          <p:nvPr/>
        </p:nvSpPr>
        <p:spPr>
          <a:xfrm>
            <a:off x="7214479" y="2571750"/>
            <a:ext cx="520215" cy="520215"/>
          </a:xfrm>
          <a:custGeom>
            <a:rect b="b" l="l" r="r" t="t"/>
            <a:pathLst>
              <a:path extrusionOk="0" h="1040429" w="1040429">
                <a:moveTo>
                  <a:pt x="0" y="0"/>
                </a:moveTo>
                <a:lnTo>
                  <a:pt x="1040428" y="0"/>
                </a:lnTo>
                <a:lnTo>
                  <a:pt x="1040428" y="1040429"/>
                </a:lnTo>
                <a:lnTo>
                  <a:pt x="0" y="1040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46"/>
          <p:cNvGrpSpPr/>
          <p:nvPr/>
        </p:nvGrpSpPr>
        <p:grpSpPr>
          <a:xfrm>
            <a:off x="1202543" y="1443882"/>
            <a:ext cx="6738783" cy="3398855"/>
            <a:chOff x="0" y="-76200"/>
            <a:chExt cx="3549717" cy="1790379"/>
          </a:xfrm>
        </p:grpSpPr>
        <p:sp>
          <p:nvSpPr>
            <p:cNvPr id="287" name="Google Shape;287;p46"/>
            <p:cNvSpPr/>
            <p:nvPr/>
          </p:nvSpPr>
          <p:spPr>
            <a:xfrm>
              <a:off x="0" y="0"/>
              <a:ext cx="3549717" cy="1714179"/>
            </a:xfrm>
            <a:custGeom>
              <a:rect b="b" l="l" r="r" t="t"/>
              <a:pathLst>
                <a:path extrusionOk="0" h="1714179" w="3549717">
                  <a:moveTo>
                    <a:pt x="28721" y="0"/>
                  </a:moveTo>
                  <a:lnTo>
                    <a:pt x="3520996" y="0"/>
                  </a:lnTo>
                  <a:cubicBezTo>
                    <a:pt x="3536858" y="0"/>
                    <a:pt x="3549717" y="12859"/>
                    <a:pt x="3549717" y="28721"/>
                  </a:cubicBezTo>
                  <a:lnTo>
                    <a:pt x="3549717" y="1685458"/>
                  </a:lnTo>
                  <a:cubicBezTo>
                    <a:pt x="3549717" y="1693075"/>
                    <a:pt x="3546691" y="1700381"/>
                    <a:pt x="3541304" y="1705767"/>
                  </a:cubicBezTo>
                  <a:cubicBezTo>
                    <a:pt x="3535918" y="1711153"/>
                    <a:pt x="3528613" y="1714179"/>
                    <a:pt x="3520996" y="1714179"/>
                  </a:cubicBezTo>
                  <a:lnTo>
                    <a:pt x="28721" y="1714179"/>
                  </a:lnTo>
                  <a:cubicBezTo>
                    <a:pt x="12859" y="1714179"/>
                    <a:pt x="0" y="1701320"/>
                    <a:pt x="0" y="1685458"/>
                  </a:cubicBezTo>
                  <a:lnTo>
                    <a:pt x="0" y="28721"/>
                  </a:lnTo>
                  <a:cubicBezTo>
                    <a:pt x="0" y="12859"/>
                    <a:pt x="12859" y="0"/>
                    <a:pt x="287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47625">
              <a:solidFill>
                <a:srgbClr val="95C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46"/>
          <p:cNvSpPr txBox="1"/>
          <p:nvPr/>
        </p:nvSpPr>
        <p:spPr>
          <a:xfrm>
            <a:off x="1749200" y="1782300"/>
            <a:ext cx="57837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GitHub is a platform that hosts billions of lines of code, and it’s where millions of developers gather every day to collaborate on and report issues with open source software.</a:t>
            </a:r>
            <a:endParaRPr sz="7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It serves as a hub for version control, collaboration, and project management.</a:t>
            </a:r>
            <a:endParaRPr sz="7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Version control allows developers to track changes, manage codebase history, and work together seamlessly.</a:t>
            </a:r>
            <a:endParaRPr sz="7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1813362" y="619972"/>
            <a:ext cx="5517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7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700"/>
          </a:p>
        </p:txBody>
      </p:sp>
      <p:sp>
        <p:nvSpPr>
          <p:cNvPr id="291" name="Google Shape;291;p46"/>
          <p:cNvSpPr txBox="1"/>
          <p:nvPr/>
        </p:nvSpPr>
        <p:spPr>
          <a:xfrm>
            <a:off x="1813412" y="252568"/>
            <a:ext cx="5517177" cy="470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6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About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7"/>
          <p:cNvPicPr preferRelativeResize="0"/>
          <p:nvPr/>
        </p:nvPicPr>
        <p:blipFill rotWithShape="1">
          <a:blip r:embed="rId3">
            <a:alphaModFix/>
          </a:blip>
          <a:srcRect b="0" l="332" r="331" t="0"/>
          <a:stretch/>
        </p:blipFill>
        <p:spPr>
          <a:xfrm>
            <a:off x="514350" y="696137"/>
            <a:ext cx="3962344" cy="36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7"/>
          <p:cNvSpPr txBox="1"/>
          <p:nvPr/>
        </p:nvSpPr>
        <p:spPr>
          <a:xfrm>
            <a:off x="5352419" y="925940"/>
            <a:ext cx="3344400" cy="20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7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a repository is like a bag(storage) that contain all the files and folders related to a project cloned in our system. The repository keeps a record of all the versions we had.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7"/>
          <p:cNvSpPr txBox="1"/>
          <p:nvPr/>
        </p:nvSpPr>
        <p:spPr>
          <a:xfrm>
            <a:off x="5329994" y="440166"/>
            <a:ext cx="3389354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300" u="none" cap="none" strike="noStrike">
                <a:solidFill>
                  <a:srgbClr val="95CCD5"/>
                </a:solidFill>
                <a:latin typeface="Arial"/>
                <a:ea typeface="Arial"/>
                <a:cs typeface="Arial"/>
                <a:sym typeface="Arial"/>
              </a:rPr>
              <a:t>Repository</a:t>
            </a:r>
            <a:endParaRPr sz="700"/>
          </a:p>
        </p:txBody>
      </p:sp>
      <p:sp>
        <p:nvSpPr>
          <p:cNvPr id="299" name="Google Shape;299;p47"/>
          <p:cNvSpPr txBox="1"/>
          <p:nvPr/>
        </p:nvSpPr>
        <p:spPr>
          <a:xfrm>
            <a:off x="5307570" y="2795588"/>
            <a:ext cx="3389354" cy="1581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400" u="none" cap="none" strike="noStrike">
                <a:solidFill>
                  <a:srgbClr val="95CCD5"/>
                </a:solidFill>
                <a:latin typeface="Arial"/>
                <a:ea typeface="Arial"/>
                <a:cs typeface="Arial"/>
                <a:sym typeface="Arial"/>
              </a:rPr>
              <a:t>Branching</a:t>
            </a:r>
            <a:endParaRPr sz="700"/>
          </a:p>
          <a:p>
            <a:pPr indent="0" lvl="0" marL="0" marR="0" rtl="0" algn="just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rgbClr val="95CCD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rgbClr val="95C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/>
          <p:nvPr/>
        </p:nvSpPr>
        <p:spPr>
          <a:xfrm>
            <a:off x="5329995" y="3363041"/>
            <a:ext cx="33444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7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Branching is like providing a separate room where one can create, update, and test your ideas without hindering the pre-existing project.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/>
          <p:nvPr/>
        </p:nvSpPr>
        <p:spPr>
          <a:xfrm>
            <a:off x="0" y="1283879"/>
            <a:ext cx="5571015" cy="2872167"/>
          </a:xfrm>
          <a:custGeom>
            <a:rect b="b" l="l" r="r" t="t"/>
            <a:pathLst>
              <a:path extrusionOk="0" h="5744335" w="11142029">
                <a:moveTo>
                  <a:pt x="0" y="0"/>
                </a:moveTo>
                <a:lnTo>
                  <a:pt x="11142029" y="0"/>
                </a:lnTo>
                <a:lnTo>
                  <a:pt x="11142029" y="5744335"/>
                </a:lnTo>
                <a:lnTo>
                  <a:pt x="0" y="5744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48"/>
          <p:cNvSpPr txBox="1"/>
          <p:nvPr/>
        </p:nvSpPr>
        <p:spPr>
          <a:xfrm>
            <a:off x="5194887" y="1146300"/>
            <a:ext cx="3480172" cy="1251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7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Merging means integrating two or more branches. It is a process of combining different versions of codes(files). </a:t>
            </a:r>
            <a:endParaRPr sz="700"/>
          </a:p>
        </p:txBody>
      </p:sp>
      <p:sp>
        <p:nvSpPr>
          <p:cNvPr id="307" name="Google Shape;307;p48"/>
          <p:cNvSpPr txBox="1"/>
          <p:nvPr/>
        </p:nvSpPr>
        <p:spPr>
          <a:xfrm>
            <a:off x="5194887" y="485775"/>
            <a:ext cx="3389353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000" u="none" cap="none" strike="noStrike">
                <a:solidFill>
                  <a:srgbClr val="95CCD5"/>
                </a:solidFill>
                <a:latin typeface="Arial"/>
                <a:ea typeface="Arial"/>
                <a:cs typeface="Arial"/>
                <a:sym typeface="Arial"/>
              </a:rPr>
              <a:t>Merging</a:t>
            </a:r>
            <a:endParaRPr sz="700"/>
          </a:p>
        </p:txBody>
      </p:sp>
      <p:sp>
        <p:nvSpPr>
          <p:cNvPr id="308" name="Google Shape;308;p48"/>
          <p:cNvSpPr txBox="1"/>
          <p:nvPr/>
        </p:nvSpPr>
        <p:spPr>
          <a:xfrm>
            <a:off x="5240297" y="2691388"/>
            <a:ext cx="3389354" cy="1414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000" u="none" cap="none" strike="noStrike">
                <a:solidFill>
                  <a:srgbClr val="95CCD5"/>
                </a:solidFill>
                <a:latin typeface="Arial"/>
                <a:ea typeface="Arial"/>
                <a:cs typeface="Arial"/>
                <a:sym typeface="Arial"/>
              </a:rPr>
              <a:t>Merge conflict</a:t>
            </a:r>
            <a:endParaRPr sz="700"/>
          </a:p>
          <a:p>
            <a:pPr indent="0" lvl="0" marL="0" marR="0" rtl="0" algn="just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95CCD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95C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/>
          <p:nvPr/>
        </p:nvSpPr>
        <p:spPr>
          <a:xfrm>
            <a:off x="5240296" y="3335930"/>
            <a:ext cx="3344505" cy="1049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7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Suppose a file has the same question but different answers edited simultaneously in different branches(by user A and user B).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/>
        </p:nvSpPr>
        <p:spPr>
          <a:xfrm>
            <a:off x="709639" y="2798680"/>
            <a:ext cx="2862446" cy="318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900" u="none" cap="none" strike="noStrike">
                <a:solidFill>
                  <a:srgbClr val="95CCD5"/>
                </a:solidFill>
                <a:latin typeface="Poppins"/>
                <a:ea typeface="Poppins"/>
                <a:cs typeface="Poppins"/>
                <a:sym typeface="Poppins"/>
              </a:rPr>
              <a:t>REMOTE REPOSITORY</a:t>
            </a:r>
            <a:endParaRPr sz="700"/>
          </a:p>
        </p:txBody>
      </p:sp>
      <p:sp>
        <p:nvSpPr>
          <p:cNvPr id="315" name="Google Shape;315;p49"/>
          <p:cNvSpPr txBox="1"/>
          <p:nvPr/>
        </p:nvSpPr>
        <p:spPr>
          <a:xfrm>
            <a:off x="709639" y="476250"/>
            <a:ext cx="2388341" cy="318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900" u="none" cap="none" strike="noStrike">
                <a:solidFill>
                  <a:srgbClr val="95CCD5"/>
                </a:solidFill>
                <a:latin typeface="Poppins"/>
                <a:ea typeface="Poppins"/>
                <a:cs typeface="Poppins"/>
                <a:sym typeface="Poppins"/>
              </a:rPr>
              <a:t>LOCAL REPOSITORY</a:t>
            </a:r>
            <a:endParaRPr sz="700"/>
          </a:p>
        </p:txBody>
      </p:sp>
      <p:sp>
        <p:nvSpPr>
          <p:cNvPr id="316" name="Google Shape;316;p49"/>
          <p:cNvSpPr txBox="1"/>
          <p:nvPr/>
        </p:nvSpPr>
        <p:spPr>
          <a:xfrm>
            <a:off x="709639" y="923075"/>
            <a:ext cx="6758637" cy="994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9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local repository is present on our computer and consists of all the files and folders. This Repository is used to make changes locally, review history, and commit when offline.</a:t>
            </a:r>
            <a:endParaRPr sz="700"/>
          </a:p>
        </p:txBody>
      </p:sp>
      <p:sp>
        <p:nvSpPr>
          <p:cNvPr id="317" name="Google Shape;317;p49"/>
          <p:cNvSpPr txBox="1"/>
          <p:nvPr/>
        </p:nvSpPr>
        <p:spPr>
          <a:xfrm>
            <a:off x="709639" y="3446393"/>
            <a:ext cx="7438891" cy="994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9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remote repository refers to the server repository that may be present anywhere. This repository is used by all the team members to exchange the changes made.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565" r="-17564" t="0"/>
            </a:stretch>
          </a:blipFill>
          <a:ln>
            <a:noFill/>
          </a:ln>
        </p:spPr>
      </p:sp>
      <p:sp>
        <p:nvSpPr>
          <p:cNvPr id="323" name="Google Shape;323;p50"/>
          <p:cNvSpPr/>
          <p:nvPr/>
        </p:nvSpPr>
        <p:spPr>
          <a:xfrm>
            <a:off x="0" y="123972"/>
            <a:ext cx="9144000" cy="4895557"/>
          </a:xfrm>
          <a:custGeom>
            <a:rect b="b" l="l" r="r" t="t"/>
            <a:pathLst>
              <a:path extrusionOk="0" h="9791114" w="18288000">
                <a:moveTo>
                  <a:pt x="0" y="0"/>
                </a:moveTo>
                <a:lnTo>
                  <a:pt x="18288000" y="0"/>
                </a:lnTo>
                <a:lnTo>
                  <a:pt x="18288000" y="9791114"/>
                </a:lnTo>
                <a:lnTo>
                  <a:pt x="0" y="9791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/>
          <p:nvPr/>
        </p:nvSpPr>
        <p:spPr>
          <a:xfrm>
            <a:off x="2058364" y="332529"/>
            <a:ext cx="5027272" cy="4478444"/>
          </a:xfrm>
          <a:custGeom>
            <a:rect b="b" l="l" r="r" t="t"/>
            <a:pathLst>
              <a:path extrusionOk="0" h="8956887" w="10054545">
                <a:moveTo>
                  <a:pt x="0" y="0"/>
                </a:moveTo>
                <a:lnTo>
                  <a:pt x="10054544" y="0"/>
                </a:lnTo>
                <a:lnTo>
                  <a:pt x="10054544" y="8956886"/>
                </a:lnTo>
                <a:lnTo>
                  <a:pt x="0" y="8956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/>
        </p:nvSpPr>
        <p:spPr>
          <a:xfrm>
            <a:off x="1783224" y="769692"/>
            <a:ext cx="5311682" cy="890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5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Git Commands</a:t>
            </a:r>
            <a:endParaRPr sz="700"/>
          </a:p>
        </p:txBody>
      </p:sp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575" y="1792179"/>
            <a:ext cx="3178420" cy="317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/>
          <p:nvPr/>
        </p:nvSpPr>
        <p:spPr>
          <a:xfrm>
            <a:off x="2222010" y="202622"/>
            <a:ext cx="4114800" cy="4114800"/>
          </a:xfrm>
          <a:custGeom>
            <a:rect b="b" l="l" r="r" t="t"/>
            <a:pathLst>
              <a:path extrusionOk="0"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53"/>
          <p:cNvSpPr/>
          <p:nvPr/>
        </p:nvSpPr>
        <p:spPr>
          <a:xfrm>
            <a:off x="2222010" y="2260023"/>
            <a:ext cx="3913131" cy="2571750"/>
          </a:xfrm>
          <a:custGeom>
            <a:rect b="b" l="l" r="r" t="t"/>
            <a:pathLst>
              <a:path extrusionOk="0" h="5143500" w="7826261">
                <a:moveTo>
                  <a:pt x="0" y="0"/>
                </a:moveTo>
                <a:lnTo>
                  <a:pt x="7826261" y="0"/>
                </a:lnTo>
                <a:lnTo>
                  <a:pt x="782626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53"/>
          <p:cNvSpPr txBox="1"/>
          <p:nvPr/>
        </p:nvSpPr>
        <p:spPr>
          <a:xfrm>
            <a:off x="1623569" y="289113"/>
            <a:ext cx="5311682" cy="890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5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Download git</a:t>
            </a:r>
            <a:endParaRPr sz="700"/>
          </a:p>
        </p:txBody>
      </p:sp>
      <p:sp>
        <p:nvSpPr>
          <p:cNvPr id="342" name="Google Shape;342;p53"/>
          <p:cNvSpPr txBox="1"/>
          <p:nvPr/>
        </p:nvSpPr>
        <p:spPr>
          <a:xfrm>
            <a:off x="3368493" y="1269077"/>
            <a:ext cx="1821835" cy="264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Link to download</a:t>
            </a:r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/>
          <p:nvPr/>
        </p:nvSpPr>
        <p:spPr>
          <a:xfrm>
            <a:off x="2222010" y="202622"/>
            <a:ext cx="4114800" cy="4114800"/>
          </a:xfrm>
          <a:custGeom>
            <a:rect b="b" l="l" r="r" t="t"/>
            <a:pathLst>
              <a:path extrusionOk="0"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54"/>
          <p:cNvSpPr txBox="1"/>
          <p:nvPr/>
        </p:nvSpPr>
        <p:spPr>
          <a:xfrm>
            <a:off x="1623569" y="1057896"/>
            <a:ext cx="5311682" cy="890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500" u="none" cap="none" strike="noStrike">
                <a:solidFill>
                  <a:srgbClr val="95CCD5"/>
                </a:solidFill>
                <a:latin typeface="Arial"/>
                <a:ea typeface="Arial"/>
                <a:cs typeface="Arial"/>
                <a:sym typeface="Arial"/>
              </a:rPr>
              <a:t>First step</a:t>
            </a:r>
            <a:endParaRPr sz="700"/>
          </a:p>
        </p:txBody>
      </p:sp>
      <p:sp>
        <p:nvSpPr>
          <p:cNvPr id="349" name="Google Shape;349;p54"/>
          <p:cNvSpPr txBox="1"/>
          <p:nvPr/>
        </p:nvSpPr>
        <p:spPr>
          <a:xfrm>
            <a:off x="1623569" y="3518896"/>
            <a:ext cx="5556621" cy="49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Check whether the git is downloaded in your system</a:t>
            </a:r>
            <a:endParaRPr sz="700"/>
          </a:p>
          <a:p>
            <a:pPr indent="0" lvl="0" marL="0" marR="0" rtl="0" algn="just">
              <a:lnSpc>
                <a:spcPct val="1135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/>
        </p:nvSpPr>
        <p:spPr>
          <a:xfrm>
            <a:off x="647285" y="1062026"/>
            <a:ext cx="7260004" cy="624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command git init is used to create an empty Git repository. </a:t>
            </a:r>
            <a:endParaRPr sz="700"/>
          </a:p>
          <a:p>
            <a:pPr indent="0" lvl="0" marL="0" marR="0" rtl="0" algn="just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5"/>
          <p:cNvSpPr txBox="1"/>
          <p:nvPr/>
        </p:nvSpPr>
        <p:spPr>
          <a:xfrm>
            <a:off x="647286" y="2552629"/>
            <a:ext cx="7982365" cy="896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Add command is used after checking the status of the files, to add those files to the staging area.</a:t>
            </a:r>
            <a:endParaRPr sz="700"/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5"/>
          <p:cNvSpPr/>
          <p:nvPr/>
        </p:nvSpPr>
        <p:spPr>
          <a:xfrm>
            <a:off x="5366904" y="725146"/>
            <a:ext cx="3634221" cy="3634221"/>
          </a:xfrm>
          <a:custGeom>
            <a:rect b="b" l="l" r="r" t="t"/>
            <a:pathLst>
              <a:path extrusionOk="0" h="7268441" w="7268441">
                <a:moveTo>
                  <a:pt x="0" y="0"/>
                </a:moveTo>
                <a:lnTo>
                  <a:pt x="7268441" y="0"/>
                </a:lnTo>
                <a:lnTo>
                  <a:pt x="7268441" y="7268441"/>
                </a:lnTo>
                <a:lnTo>
                  <a:pt x="0" y="7268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55"/>
          <p:cNvSpPr txBox="1"/>
          <p:nvPr/>
        </p:nvSpPr>
        <p:spPr>
          <a:xfrm>
            <a:off x="600385" y="485775"/>
            <a:ext cx="3009927" cy="45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E746"/>
                </a:solidFill>
                <a:latin typeface="Arial"/>
                <a:ea typeface="Arial"/>
                <a:cs typeface="Arial"/>
                <a:sym typeface="Arial"/>
              </a:rPr>
              <a:t>git init </a:t>
            </a:r>
            <a:endParaRPr sz="700"/>
          </a:p>
        </p:txBody>
      </p:sp>
      <p:sp>
        <p:nvSpPr>
          <p:cNvPr id="358" name="Google Shape;358;p55"/>
          <p:cNvSpPr txBox="1"/>
          <p:nvPr/>
        </p:nvSpPr>
        <p:spPr>
          <a:xfrm>
            <a:off x="600385" y="1914550"/>
            <a:ext cx="3009927" cy="45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E746"/>
                </a:solidFill>
                <a:latin typeface="Arial"/>
                <a:ea typeface="Arial"/>
                <a:cs typeface="Arial"/>
                <a:sym typeface="Arial"/>
              </a:rPr>
              <a:t>git add .</a:t>
            </a:r>
            <a:endParaRPr sz="700"/>
          </a:p>
        </p:txBody>
      </p:sp>
      <p:sp>
        <p:nvSpPr>
          <p:cNvPr id="359" name="Google Shape;359;p55"/>
          <p:cNvSpPr txBox="1"/>
          <p:nvPr/>
        </p:nvSpPr>
        <p:spPr>
          <a:xfrm>
            <a:off x="600385" y="3411763"/>
            <a:ext cx="4207663" cy="450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E746"/>
                </a:solidFill>
                <a:latin typeface="Arial"/>
                <a:ea typeface="Arial"/>
                <a:cs typeface="Arial"/>
                <a:sym typeface="Arial"/>
              </a:rPr>
              <a:t>git commit -m “....”</a:t>
            </a:r>
            <a:endParaRPr sz="700"/>
          </a:p>
        </p:txBody>
      </p:sp>
      <p:sp>
        <p:nvSpPr>
          <p:cNvPr id="360" name="Google Shape;360;p55"/>
          <p:cNvSpPr txBox="1"/>
          <p:nvPr/>
        </p:nvSpPr>
        <p:spPr>
          <a:xfrm>
            <a:off x="647286" y="3990518"/>
            <a:ext cx="7982365" cy="896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commit command makes sure that the changes are saved to the local repository.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565" r="-17564" t="0"/>
            </a:stretch>
          </a:blipFill>
          <a:ln>
            <a:noFill/>
          </a:ln>
        </p:spPr>
      </p:sp>
      <p:sp>
        <p:nvSpPr>
          <p:cNvPr id="192" name="Google Shape;192;p38"/>
          <p:cNvSpPr/>
          <p:nvPr/>
        </p:nvSpPr>
        <p:spPr>
          <a:xfrm>
            <a:off x="6010910" y="-4221638"/>
            <a:ext cx="5997342" cy="6088673"/>
          </a:xfrm>
          <a:custGeom>
            <a:rect b="b" l="l" r="r" t="t"/>
            <a:pathLst>
              <a:path extrusionOk="0" h="12177345" w="11994684">
                <a:moveTo>
                  <a:pt x="0" y="0"/>
                </a:moveTo>
                <a:lnTo>
                  <a:pt x="11994684" y="0"/>
                </a:lnTo>
                <a:lnTo>
                  <a:pt x="11994684" y="12177344"/>
                </a:lnTo>
                <a:lnTo>
                  <a:pt x="0" y="12177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38"/>
          <p:cNvSpPr/>
          <p:nvPr/>
        </p:nvSpPr>
        <p:spPr>
          <a:xfrm>
            <a:off x="7871702" y="3951346"/>
            <a:ext cx="1137879" cy="1123656"/>
          </a:xfrm>
          <a:custGeom>
            <a:rect b="b" l="l" r="r" t="t"/>
            <a:pathLst>
              <a:path extrusionOk="0" h="2247312" w="2275759">
                <a:moveTo>
                  <a:pt x="0" y="0"/>
                </a:moveTo>
                <a:lnTo>
                  <a:pt x="2275759" y="0"/>
                </a:lnTo>
                <a:lnTo>
                  <a:pt x="2275759" y="2247313"/>
                </a:lnTo>
                <a:lnTo>
                  <a:pt x="0" y="2247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38"/>
          <p:cNvSpPr/>
          <p:nvPr/>
        </p:nvSpPr>
        <p:spPr>
          <a:xfrm>
            <a:off x="176584" y="2571750"/>
            <a:ext cx="3353073" cy="2503253"/>
          </a:xfrm>
          <a:custGeom>
            <a:rect b="b" l="l" r="r" t="t"/>
            <a:pathLst>
              <a:path extrusionOk="0" h="5006505" w="6706145">
                <a:moveTo>
                  <a:pt x="0" y="0"/>
                </a:moveTo>
                <a:lnTo>
                  <a:pt x="6706145" y="0"/>
                </a:lnTo>
                <a:lnTo>
                  <a:pt x="6706145" y="5006505"/>
                </a:lnTo>
                <a:lnTo>
                  <a:pt x="0" y="5006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109555" t="0"/>
            </a:stretch>
          </a:blipFill>
          <a:ln>
            <a:noFill/>
          </a:ln>
        </p:spPr>
      </p:sp>
      <p:sp>
        <p:nvSpPr>
          <p:cNvPr id="195" name="Google Shape;195;p38"/>
          <p:cNvSpPr/>
          <p:nvPr/>
        </p:nvSpPr>
        <p:spPr>
          <a:xfrm>
            <a:off x="972689" y="1364226"/>
            <a:ext cx="2366849" cy="2841693"/>
          </a:xfrm>
          <a:custGeom>
            <a:rect b="b" l="l" r="r" t="t"/>
            <a:pathLst>
              <a:path extrusionOk="0" h="5683387" w="4733698">
                <a:moveTo>
                  <a:pt x="0" y="0"/>
                </a:moveTo>
                <a:lnTo>
                  <a:pt x="4733698" y="0"/>
                </a:lnTo>
                <a:lnTo>
                  <a:pt x="4733698" y="5683388"/>
                </a:lnTo>
                <a:lnTo>
                  <a:pt x="0" y="568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1050" l="0" r="0" t="0"/>
            </a:stretch>
          </a:blipFill>
          <a:ln>
            <a:noFill/>
          </a:ln>
        </p:spPr>
      </p:sp>
      <p:sp>
        <p:nvSpPr>
          <p:cNvPr id="196" name="Google Shape;196;p38"/>
          <p:cNvSpPr txBox="1"/>
          <p:nvPr/>
        </p:nvSpPr>
        <p:spPr>
          <a:xfrm>
            <a:off x="4698688" y="1900372"/>
            <a:ext cx="4194766" cy="544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Priyanshi Rai</a:t>
            </a:r>
            <a:endParaRPr sz="700"/>
          </a:p>
        </p:txBody>
      </p:sp>
      <p:sp>
        <p:nvSpPr>
          <p:cNvPr id="197" name="Google Shape;197;p38"/>
          <p:cNvSpPr txBox="1"/>
          <p:nvPr/>
        </p:nvSpPr>
        <p:spPr>
          <a:xfrm>
            <a:off x="4698688" y="1307076"/>
            <a:ext cx="3518829" cy="345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9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Hi I am!</a:t>
            </a:r>
            <a:endParaRPr sz="700"/>
          </a:p>
        </p:txBody>
      </p:sp>
      <p:sp>
        <p:nvSpPr>
          <p:cNvPr id="198" name="Google Shape;198;p38"/>
          <p:cNvSpPr txBox="1"/>
          <p:nvPr/>
        </p:nvSpPr>
        <p:spPr>
          <a:xfrm>
            <a:off x="4698688" y="2524125"/>
            <a:ext cx="4194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Final year student at University of Lucknow</a:t>
            </a:r>
            <a:endParaRPr sz="700"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GitHub Campus Expert</a:t>
            </a:r>
            <a:endParaRPr sz="700"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GDSC Lead’23</a:t>
            </a:r>
            <a:endParaRPr sz="700"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Product designer @datainfra</a:t>
            </a:r>
            <a:endParaRPr sz="700"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Community - Fork&amp;Forge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/>
        </p:nvSpPr>
        <p:spPr>
          <a:xfrm>
            <a:off x="600385" y="378071"/>
            <a:ext cx="3009927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00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git status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D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600385" y="1082179"/>
            <a:ext cx="7088419" cy="601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git status command tells the current state of the repository. The command provides the current working branch. </a:t>
            </a:r>
            <a:endParaRPr sz="700"/>
          </a:p>
        </p:txBody>
      </p:sp>
      <p:sp>
        <p:nvSpPr>
          <p:cNvPr id="367" name="Google Shape;367;p56"/>
          <p:cNvSpPr txBox="1"/>
          <p:nvPr/>
        </p:nvSpPr>
        <p:spPr>
          <a:xfrm>
            <a:off x="600385" y="2089550"/>
            <a:ext cx="3009927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000" u="none" cap="none" strike="noStrike">
                <a:solidFill>
                  <a:srgbClr val="FFE746"/>
                </a:solidFill>
                <a:latin typeface="Arial"/>
                <a:ea typeface="Arial"/>
                <a:cs typeface="Arial"/>
                <a:sym typeface="Arial"/>
              </a:rPr>
              <a:t>git log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E7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6"/>
          <p:cNvSpPr txBox="1"/>
          <p:nvPr/>
        </p:nvSpPr>
        <p:spPr>
          <a:xfrm>
            <a:off x="606988" y="2802441"/>
            <a:ext cx="7081815" cy="305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git status command tells the history of all the changes. </a:t>
            </a:r>
            <a:endParaRPr sz="700"/>
          </a:p>
        </p:txBody>
      </p:sp>
      <p:sp>
        <p:nvSpPr>
          <p:cNvPr id="369" name="Google Shape;369;p56"/>
          <p:cNvSpPr txBox="1"/>
          <p:nvPr/>
        </p:nvSpPr>
        <p:spPr>
          <a:xfrm>
            <a:off x="514350" y="3461596"/>
            <a:ext cx="3009927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000" u="none" cap="none" strike="noStrike">
                <a:solidFill>
                  <a:srgbClr val="FFE746"/>
                </a:solidFill>
                <a:latin typeface="Arial"/>
                <a:ea typeface="Arial"/>
                <a:cs typeface="Arial"/>
                <a:sym typeface="Arial"/>
              </a:rPr>
              <a:t>git stash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E7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6"/>
          <p:cNvSpPr txBox="1"/>
          <p:nvPr/>
        </p:nvSpPr>
        <p:spPr>
          <a:xfrm>
            <a:off x="514350" y="4165704"/>
            <a:ext cx="7618890" cy="601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Suppose we write some code and don’t want to commit it but save it somewhere for future use. Here we use stash command.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/>
        </p:nvSpPr>
        <p:spPr>
          <a:xfrm>
            <a:off x="1444381" y="567980"/>
            <a:ext cx="6255238" cy="172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5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Let’s play on GitHub with git</a:t>
            </a:r>
            <a:endParaRPr sz="700"/>
          </a:p>
        </p:txBody>
      </p:sp>
      <p:sp>
        <p:nvSpPr>
          <p:cNvPr id="376" name="Google Shape;376;p57"/>
          <p:cNvSpPr txBox="1"/>
          <p:nvPr/>
        </p:nvSpPr>
        <p:spPr>
          <a:xfrm>
            <a:off x="1683766" y="2815690"/>
            <a:ext cx="6015853" cy="270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CREATE A REPO</a:t>
            </a:r>
            <a:endParaRPr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/>
        </p:nvSpPr>
        <p:spPr>
          <a:xfrm>
            <a:off x="600385" y="2031389"/>
            <a:ext cx="4899932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E746"/>
                </a:solidFill>
                <a:latin typeface="Arial"/>
                <a:ea typeface="Arial"/>
                <a:cs typeface="Arial"/>
                <a:sym typeface="Arial"/>
              </a:rPr>
              <a:t>git branch &lt;branch name&gt;</a:t>
            </a:r>
            <a:endParaRPr sz="700"/>
          </a:p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E7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647286" y="2542838"/>
            <a:ext cx="7982365" cy="896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git branch command is used to determine what branch the local repository is on.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 txBox="1"/>
          <p:nvPr/>
        </p:nvSpPr>
        <p:spPr>
          <a:xfrm>
            <a:off x="600385" y="3430417"/>
            <a:ext cx="5329532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E746"/>
                </a:solidFill>
                <a:latin typeface="Arial"/>
                <a:ea typeface="Arial"/>
                <a:cs typeface="Arial"/>
                <a:sym typeface="Arial"/>
              </a:rPr>
              <a:t>git checkout &lt;branch name&gt;</a:t>
            </a:r>
            <a:endParaRPr sz="700"/>
          </a:p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E7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 txBox="1"/>
          <p:nvPr/>
        </p:nvSpPr>
        <p:spPr>
          <a:xfrm>
            <a:off x="600385" y="3941866"/>
            <a:ext cx="7787676" cy="896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git checkout command is used to switch branches, whenever the work is to be started on a different branch.</a:t>
            </a:r>
            <a:endParaRPr sz="700"/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 txBox="1"/>
          <p:nvPr/>
        </p:nvSpPr>
        <p:spPr>
          <a:xfrm>
            <a:off x="600385" y="535448"/>
            <a:ext cx="3735161" cy="45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E746"/>
                </a:solidFill>
                <a:latin typeface="Arial"/>
                <a:ea typeface="Arial"/>
                <a:cs typeface="Arial"/>
                <a:sym typeface="Arial"/>
              </a:rPr>
              <a:t>git clone &lt;repo url&gt;</a:t>
            </a:r>
            <a:endParaRPr sz="700"/>
          </a:p>
        </p:txBody>
      </p:sp>
      <p:sp>
        <p:nvSpPr>
          <p:cNvPr id="386" name="Google Shape;386;p58"/>
          <p:cNvSpPr txBox="1"/>
          <p:nvPr/>
        </p:nvSpPr>
        <p:spPr>
          <a:xfrm>
            <a:off x="600385" y="1109194"/>
            <a:ext cx="8543616" cy="1191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git clone command is used to create a local working copy of an existing remote repository.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/>
        </p:nvSpPr>
        <p:spPr>
          <a:xfrm>
            <a:off x="514350" y="376323"/>
            <a:ext cx="525156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00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git merge &lt;branch name&gt;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D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9"/>
          <p:cNvSpPr txBox="1"/>
          <p:nvPr/>
        </p:nvSpPr>
        <p:spPr>
          <a:xfrm>
            <a:off x="514350" y="1051114"/>
            <a:ext cx="8115300" cy="896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GB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 merge</a:t>
            </a: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 command is used to integrate the branches together. The command combines the changes from one branch to another branch. 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9"/>
          <p:cNvSpPr txBox="1"/>
          <p:nvPr/>
        </p:nvSpPr>
        <p:spPr>
          <a:xfrm>
            <a:off x="514350" y="4053665"/>
            <a:ext cx="58347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command "git pull origin master" copies all the files from the master branch of the remote repository to the local repository.</a:t>
            </a:r>
            <a:endParaRPr sz="700"/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9"/>
          <p:cNvSpPr txBox="1"/>
          <p:nvPr/>
        </p:nvSpPr>
        <p:spPr>
          <a:xfrm>
            <a:off x="507747" y="2081298"/>
            <a:ext cx="5482317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00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git push origin main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D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9"/>
          <p:cNvSpPr txBox="1"/>
          <p:nvPr/>
        </p:nvSpPr>
        <p:spPr>
          <a:xfrm>
            <a:off x="514350" y="2825226"/>
            <a:ext cx="8115300" cy="896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The command </a:t>
            </a:r>
            <a:r>
              <a:rPr b="0" i="0" lang="en-GB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git push</a:t>
            </a:r>
            <a:r>
              <a:rPr b="0" i="0" lang="en-GB" sz="18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 is used to transfer the commits or pushing the content from the local repository to the remote repository.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9"/>
          <p:cNvSpPr txBox="1"/>
          <p:nvPr/>
        </p:nvSpPr>
        <p:spPr>
          <a:xfrm>
            <a:off x="514350" y="3544725"/>
            <a:ext cx="62295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git pull </a:t>
            </a:r>
            <a:endParaRPr sz="700"/>
          </a:p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DE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DE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/>
          <p:nvPr/>
        </p:nvSpPr>
        <p:spPr>
          <a:xfrm>
            <a:off x="1302860" y="732858"/>
            <a:ext cx="6538280" cy="3677782"/>
          </a:xfrm>
          <a:custGeom>
            <a:rect b="b" l="l" r="r" t="t"/>
            <a:pathLst>
              <a:path extrusionOk="0" h="7355565" w="13076560">
                <a:moveTo>
                  <a:pt x="0" y="0"/>
                </a:moveTo>
                <a:lnTo>
                  <a:pt x="13076560" y="0"/>
                </a:lnTo>
                <a:lnTo>
                  <a:pt x="13076560" y="7355566"/>
                </a:lnTo>
                <a:lnTo>
                  <a:pt x="0" y="7355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/>
        </p:nvSpPr>
        <p:spPr>
          <a:xfrm>
            <a:off x="2444349" y="1341228"/>
            <a:ext cx="4519613" cy="328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7650" lvl="1" marL="482600" marR="0" rtl="0" algn="l">
              <a:lnSpc>
                <a:spcPct val="166022"/>
              </a:lnSpc>
              <a:spcBef>
                <a:spcPts val="0"/>
              </a:spcBef>
              <a:spcAft>
                <a:spcPts val="0"/>
              </a:spcAft>
              <a:buClr>
                <a:srgbClr val="FFFFF1"/>
              </a:buClr>
              <a:buSzPts val="2300"/>
              <a:buFont typeface="Arial"/>
              <a:buChar char="•"/>
            </a:pPr>
            <a:r>
              <a:rPr b="0" i="0" lang="en-GB" sz="23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First make the copy of project</a:t>
            </a:r>
            <a:endParaRPr sz="700"/>
          </a:p>
          <a:p>
            <a:pPr indent="-247650" lvl="1" marL="482600" marR="0" rtl="0" algn="l">
              <a:lnSpc>
                <a:spcPct val="166022"/>
              </a:lnSpc>
              <a:spcBef>
                <a:spcPts val="0"/>
              </a:spcBef>
              <a:spcAft>
                <a:spcPts val="0"/>
              </a:spcAft>
              <a:buClr>
                <a:srgbClr val="FFFFF1"/>
              </a:buClr>
              <a:buSzPts val="2300"/>
              <a:buFont typeface="Arial"/>
              <a:buChar char="•"/>
            </a:pPr>
            <a:r>
              <a:rPr b="0" i="0" lang="en-GB" sz="23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git clone &lt;URL&gt;</a:t>
            </a:r>
            <a:endParaRPr sz="700"/>
          </a:p>
          <a:p>
            <a:pPr indent="-247650" lvl="1" marL="482600" marR="0" rtl="0" algn="l">
              <a:lnSpc>
                <a:spcPct val="166022"/>
              </a:lnSpc>
              <a:spcBef>
                <a:spcPts val="0"/>
              </a:spcBef>
              <a:spcAft>
                <a:spcPts val="0"/>
              </a:spcAft>
              <a:buClr>
                <a:srgbClr val="FFFFF1"/>
              </a:buClr>
              <a:buSzPts val="2300"/>
              <a:buFont typeface="Arial"/>
              <a:buChar char="•"/>
            </a:pPr>
            <a:r>
              <a:rPr b="0" i="0" lang="en-GB" sz="23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git add .</a:t>
            </a:r>
            <a:endParaRPr sz="700"/>
          </a:p>
          <a:p>
            <a:pPr indent="-247650" lvl="1" marL="482600" marR="0" rtl="0" algn="l">
              <a:lnSpc>
                <a:spcPct val="166022"/>
              </a:lnSpc>
              <a:spcBef>
                <a:spcPts val="0"/>
              </a:spcBef>
              <a:spcAft>
                <a:spcPts val="0"/>
              </a:spcAft>
              <a:buClr>
                <a:srgbClr val="FFFFF1"/>
              </a:buClr>
              <a:buSzPts val="2300"/>
              <a:buFont typeface="Arial"/>
              <a:buChar char="•"/>
            </a:pPr>
            <a:r>
              <a:rPr b="0" i="0" lang="en-GB" sz="23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git commit -m “.......”</a:t>
            </a:r>
            <a:endParaRPr sz="700"/>
          </a:p>
          <a:p>
            <a:pPr indent="-247650" lvl="1" marL="482600" marR="0" rtl="0" algn="l">
              <a:lnSpc>
                <a:spcPct val="166022"/>
              </a:lnSpc>
              <a:spcBef>
                <a:spcPts val="0"/>
              </a:spcBef>
              <a:spcAft>
                <a:spcPts val="0"/>
              </a:spcAft>
              <a:buClr>
                <a:srgbClr val="FFFFF1"/>
              </a:buClr>
              <a:buSzPts val="2300"/>
              <a:buFont typeface="Arial"/>
              <a:buChar char="•"/>
            </a:pPr>
            <a:r>
              <a:rPr b="0" i="0" lang="en-GB" sz="23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git log</a:t>
            </a:r>
            <a:endParaRPr sz="700"/>
          </a:p>
          <a:p>
            <a:pPr indent="-247650" lvl="1" marL="482600" marR="0" rtl="0" algn="l">
              <a:lnSpc>
                <a:spcPct val="166022"/>
              </a:lnSpc>
              <a:spcBef>
                <a:spcPts val="0"/>
              </a:spcBef>
              <a:spcAft>
                <a:spcPts val="0"/>
              </a:spcAft>
              <a:buClr>
                <a:srgbClr val="FFFFF1"/>
              </a:buClr>
              <a:buSzPts val="2300"/>
              <a:buFont typeface="Arial"/>
              <a:buChar char="•"/>
            </a:pPr>
            <a:r>
              <a:rPr b="0" i="0" lang="en-GB" sz="23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git push origin main</a:t>
            </a:r>
            <a:endParaRPr sz="700"/>
          </a:p>
          <a:p>
            <a:pPr indent="-247650" lvl="1" marL="482600" marR="0" rtl="0" algn="l">
              <a:lnSpc>
                <a:spcPct val="166022"/>
              </a:lnSpc>
              <a:spcBef>
                <a:spcPts val="0"/>
              </a:spcBef>
              <a:spcAft>
                <a:spcPts val="0"/>
              </a:spcAft>
              <a:buClr>
                <a:srgbClr val="FFFFF1"/>
              </a:buClr>
              <a:buSzPts val="2300"/>
              <a:buFont typeface="Arial"/>
              <a:buChar char="•"/>
            </a:pPr>
            <a:r>
              <a:rPr b="0" i="0" lang="en-GB" sz="23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Create a pull Request</a:t>
            </a:r>
            <a:endParaRPr sz="700"/>
          </a:p>
        </p:txBody>
      </p:sp>
      <p:sp>
        <p:nvSpPr>
          <p:cNvPr id="407" name="Google Shape;407;p61"/>
          <p:cNvSpPr/>
          <p:nvPr/>
        </p:nvSpPr>
        <p:spPr>
          <a:xfrm>
            <a:off x="593890" y="2057474"/>
            <a:ext cx="1531372" cy="1531372"/>
          </a:xfrm>
          <a:custGeom>
            <a:rect b="b" l="l" r="r" t="t"/>
            <a:pathLst>
              <a:path extrusionOk="0" h="3062744" w="3062744">
                <a:moveTo>
                  <a:pt x="0" y="0"/>
                </a:moveTo>
                <a:lnTo>
                  <a:pt x="3062744" y="0"/>
                </a:lnTo>
                <a:lnTo>
                  <a:pt x="3062744" y="3062744"/>
                </a:lnTo>
                <a:lnTo>
                  <a:pt x="0" y="3062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61"/>
          <p:cNvSpPr/>
          <p:nvPr/>
        </p:nvSpPr>
        <p:spPr>
          <a:xfrm>
            <a:off x="6963961" y="2057474"/>
            <a:ext cx="1499655" cy="1499655"/>
          </a:xfrm>
          <a:custGeom>
            <a:rect b="b" l="l" r="r" t="t"/>
            <a:pathLst>
              <a:path extrusionOk="0" h="2999310" w="2999310">
                <a:moveTo>
                  <a:pt x="0" y="0"/>
                </a:moveTo>
                <a:lnTo>
                  <a:pt x="2999311" y="0"/>
                </a:lnTo>
                <a:lnTo>
                  <a:pt x="2999311" y="2999311"/>
                </a:lnTo>
                <a:lnTo>
                  <a:pt x="0" y="2999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61"/>
          <p:cNvSpPr txBox="1"/>
          <p:nvPr/>
        </p:nvSpPr>
        <p:spPr>
          <a:xfrm>
            <a:off x="1444381" y="266497"/>
            <a:ext cx="6255238" cy="890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500" u="none" cap="none" strike="noStrike">
                <a:solidFill>
                  <a:srgbClr val="95CCD5"/>
                </a:solidFill>
                <a:latin typeface="Arial"/>
                <a:ea typeface="Arial"/>
                <a:cs typeface="Arial"/>
                <a:sym typeface="Arial"/>
              </a:rPr>
              <a:t>Summarising </a:t>
            </a:r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/>
          <p:nvPr/>
        </p:nvSpPr>
        <p:spPr>
          <a:xfrm>
            <a:off x="1125778" y="2571750"/>
            <a:ext cx="6892445" cy="2381470"/>
          </a:xfrm>
          <a:custGeom>
            <a:rect b="b" l="l" r="r" t="t"/>
            <a:pathLst>
              <a:path extrusionOk="0" h="4762939" w="13784890">
                <a:moveTo>
                  <a:pt x="0" y="0"/>
                </a:moveTo>
                <a:lnTo>
                  <a:pt x="13784890" y="0"/>
                </a:lnTo>
                <a:lnTo>
                  <a:pt x="13784890" y="4762939"/>
                </a:lnTo>
                <a:lnTo>
                  <a:pt x="0" y="4762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62"/>
          <p:cNvSpPr/>
          <p:nvPr/>
        </p:nvSpPr>
        <p:spPr>
          <a:xfrm>
            <a:off x="6064770" y="146686"/>
            <a:ext cx="1953452" cy="2250806"/>
          </a:xfrm>
          <a:custGeom>
            <a:rect b="b" l="l" r="r" t="t"/>
            <a:pathLst>
              <a:path extrusionOk="0" h="4501612" w="3906904">
                <a:moveTo>
                  <a:pt x="0" y="0"/>
                </a:moveTo>
                <a:lnTo>
                  <a:pt x="3906904" y="0"/>
                </a:lnTo>
                <a:lnTo>
                  <a:pt x="3906904" y="4501613"/>
                </a:lnTo>
                <a:lnTo>
                  <a:pt x="0" y="4501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62"/>
          <p:cNvSpPr txBox="1"/>
          <p:nvPr/>
        </p:nvSpPr>
        <p:spPr>
          <a:xfrm>
            <a:off x="1041793" y="850236"/>
            <a:ext cx="4255349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100" u="none" cap="none" strike="noStrike">
                <a:solidFill>
                  <a:srgbClr val="95CCD5"/>
                </a:solidFill>
                <a:latin typeface="Arial"/>
                <a:ea typeface="Arial"/>
                <a:cs typeface="Arial"/>
                <a:sym typeface="Arial"/>
              </a:rPr>
              <a:t>GitHub Developer Student Pack</a:t>
            </a:r>
            <a:endParaRPr sz="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/>
          <p:nvPr/>
        </p:nvSpPr>
        <p:spPr>
          <a:xfrm>
            <a:off x="1404918" y="354792"/>
            <a:ext cx="6334165" cy="4433916"/>
          </a:xfrm>
          <a:custGeom>
            <a:rect b="b" l="l" r="r" t="t"/>
            <a:pathLst>
              <a:path extrusionOk="0" h="8867831" w="12668330">
                <a:moveTo>
                  <a:pt x="0" y="0"/>
                </a:moveTo>
                <a:lnTo>
                  <a:pt x="12668330" y="0"/>
                </a:lnTo>
                <a:lnTo>
                  <a:pt x="12668330" y="8867832"/>
                </a:lnTo>
                <a:lnTo>
                  <a:pt x="0" y="8867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6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/>
        </p:nvSpPr>
        <p:spPr>
          <a:xfrm>
            <a:off x="1444381" y="2009974"/>
            <a:ext cx="6255238" cy="890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500" u="none" cap="none" strike="noStrike">
                <a:solidFill>
                  <a:srgbClr val="95CCD5"/>
                </a:solidFill>
                <a:latin typeface="Arial"/>
                <a:ea typeface="Arial"/>
                <a:cs typeface="Arial"/>
                <a:sym typeface="Arial"/>
              </a:rPr>
              <a:t>Thank You!!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/>
        </p:nvSpPr>
        <p:spPr>
          <a:xfrm>
            <a:off x="514350" y="547687"/>
            <a:ext cx="5184328" cy="572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rgbClr val="95CCD5"/>
                </a:solidFill>
                <a:latin typeface="Arial"/>
                <a:ea typeface="Arial"/>
                <a:cs typeface="Arial"/>
                <a:sym typeface="Arial"/>
              </a:rPr>
              <a:t>Topic to be covered</a:t>
            </a:r>
            <a:endParaRPr sz="700"/>
          </a:p>
        </p:txBody>
      </p:sp>
      <p:sp>
        <p:nvSpPr>
          <p:cNvPr id="204" name="Google Shape;204;p39"/>
          <p:cNvSpPr txBox="1"/>
          <p:nvPr/>
        </p:nvSpPr>
        <p:spPr>
          <a:xfrm>
            <a:off x="514350" y="1276650"/>
            <a:ext cx="5556000" cy="4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just">
              <a:lnSpc>
                <a:spcPct val="191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GB" sz="1700">
                <a:solidFill>
                  <a:srgbClr val="FFFFFF"/>
                </a:solidFill>
              </a:rPr>
              <a:t>What is Open Source?</a:t>
            </a:r>
            <a:endParaRPr sz="1700">
              <a:solidFill>
                <a:srgbClr val="FFFFFF"/>
              </a:solidFill>
            </a:endParaRPr>
          </a:p>
          <a:p>
            <a:pPr indent="-184150" lvl="1" marL="368300" marR="0" rtl="0" algn="just">
              <a:lnSpc>
                <a:spcPct val="191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GB" sz="1700">
                <a:solidFill>
                  <a:srgbClr val="FFFFFF"/>
                </a:solidFill>
              </a:rPr>
              <a:t>Why Open Source and it’s requirement</a:t>
            </a:r>
            <a:endParaRPr sz="1700">
              <a:solidFill>
                <a:srgbClr val="FFFFFF"/>
              </a:solidFill>
            </a:endParaRPr>
          </a:p>
          <a:p>
            <a:pPr indent="-184150" lvl="1" marL="368300" marR="0" rtl="0" algn="just">
              <a:lnSpc>
                <a:spcPct val="191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GB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git?</a:t>
            </a:r>
            <a:endParaRPr sz="700"/>
          </a:p>
          <a:p>
            <a:pPr indent="-184150" lvl="1" marL="368300" marR="0" rtl="0" algn="just">
              <a:lnSpc>
                <a:spcPct val="191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GB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GitHub Overview</a:t>
            </a:r>
            <a:endParaRPr sz="700"/>
          </a:p>
          <a:p>
            <a:pPr indent="-184150" lvl="1" marL="368300" marR="0" rtl="0" algn="just">
              <a:lnSpc>
                <a:spcPct val="191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GB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Basic Terminologies: Branching, Merging, Conflicts, Reverting, Staging area</a:t>
            </a:r>
            <a:endParaRPr sz="700"/>
          </a:p>
          <a:p>
            <a:pPr indent="-184150" lvl="1" marL="368300" marR="0" rtl="0" algn="just">
              <a:lnSpc>
                <a:spcPct val="191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GB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Commands used in git</a:t>
            </a:r>
            <a:endParaRPr sz="700"/>
          </a:p>
          <a:p>
            <a:pPr indent="-184150" lvl="1" marL="368300" marR="0" rtl="0" algn="just">
              <a:lnSpc>
                <a:spcPct val="191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GB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Handson of git on GitHub</a:t>
            </a:r>
            <a:endParaRPr sz="700"/>
          </a:p>
          <a:p>
            <a:pPr indent="-184150" lvl="1" marL="368300" marR="0" rtl="0" algn="just">
              <a:lnSpc>
                <a:spcPct val="191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-GB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GitHub Developers Student Pack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/>
          <p:nvPr/>
        </p:nvSpPr>
        <p:spPr>
          <a:xfrm>
            <a:off x="325650" y="595900"/>
            <a:ext cx="4652243" cy="41147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5FFF72"/>
                    </a:gs>
                    <a:gs pos="100000">
                      <a:srgbClr val="ECFF2F"/>
                    </a:gs>
                  </a:gsLst>
                  <a:lin ang="18900044" scaled="0"/>
                </a:gradFill>
                <a:latin typeface="Roboto"/>
              </a:rPr>
              <a:t>What is Open Source?</a:t>
            </a:r>
          </a:p>
        </p:txBody>
      </p:sp>
      <p:sp>
        <p:nvSpPr>
          <p:cNvPr id="210" name="Google Shape;210;p40"/>
          <p:cNvSpPr txBox="1"/>
          <p:nvPr/>
        </p:nvSpPr>
        <p:spPr>
          <a:xfrm>
            <a:off x="201050" y="1352625"/>
            <a:ext cx="4702200" cy="3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 </a:t>
            </a: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 source software is code that is </a:t>
            </a:r>
            <a:r>
              <a:rPr b="1"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designed to be publicly accessible</a:t>
            </a: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 </a:t>
            </a:r>
            <a:r>
              <a:rPr lang="en-GB" sz="1800">
                <a:solidFill>
                  <a:schemeClr val="lt1"/>
                </a:solidFill>
              </a:rPr>
              <a:t>Open source software fosters open exchange, </a:t>
            </a:r>
            <a:r>
              <a:rPr b="1" lang="en-GB" sz="1800">
                <a:solidFill>
                  <a:schemeClr val="lt1"/>
                </a:solidFill>
              </a:rPr>
              <a:t>collaborative participation</a:t>
            </a:r>
            <a:r>
              <a:rPr lang="en-GB" sz="1800">
                <a:solidFill>
                  <a:schemeClr val="lt1"/>
                </a:solidFill>
              </a:rPr>
              <a:t>, </a:t>
            </a:r>
            <a:r>
              <a:rPr b="1" lang="en-GB" sz="1800">
                <a:solidFill>
                  <a:schemeClr val="lt1"/>
                </a:solidFill>
              </a:rPr>
              <a:t>transparency</a:t>
            </a:r>
            <a:r>
              <a:rPr lang="en-GB" sz="1800">
                <a:solidFill>
                  <a:schemeClr val="lt1"/>
                </a:solidFill>
              </a:rPr>
              <a:t>, and </a:t>
            </a:r>
            <a:r>
              <a:rPr b="1" lang="en-GB" sz="1800">
                <a:solidFill>
                  <a:schemeClr val="lt1"/>
                </a:solidFill>
              </a:rPr>
              <a:t>community-oriented development</a:t>
            </a:r>
            <a:r>
              <a:rPr lang="en-GB" sz="1800">
                <a:solidFill>
                  <a:schemeClr val="lt1"/>
                </a:solidFill>
              </a:rPr>
              <a:t>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</a:t>
            </a:r>
            <a:r>
              <a:rPr lang="en-GB" sz="1800">
                <a:solidFill>
                  <a:schemeClr val="lt1"/>
                </a:solidFill>
              </a:rPr>
              <a:t> Massive codebases are maintained by non-profit communities, allowing anyone with the required skills to contribute and engage with open source projects easily.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highlight>
                <a:srgbClr val="20232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350" y="2398926"/>
            <a:ext cx="720107" cy="7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225" y="2398914"/>
            <a:ext cx="1487175" cy="67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374" y="403587"/>
            <a:ext cx="1616027" cy="6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2448" y="233961"/>
            <a:ext cx="909500" cy="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1773" y="1403661"/>
            <a:ext cx="909500" cy="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6924" y="3749375"/>
            <a:ext cx="1743790" cy="4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5134" y="3423228"/>
            <a:ext cx="1169827" cy="7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4363" y="1548087"/>
            <a:ext cx="2112459" cy="8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idx="1" type="body"/>
          </p:nvPr>
        </p:nvSpPr>
        <p:spPr>
          <a:xfrm>
            <a:off x="0" y="762625"/>
            <a:ext cx="8520600" cy="42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highlight>
                  <a:srgbClr val="202326"/>
                </a:highlight>
              </a:rPr>
              <a:t>                                                                                                                   </a:t>
            </a:r>
            <a:endParaRPr sz="1400">
              <a:highlight>
                <a:srgbClr val="20232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20232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20232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20232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20232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highlight>
                <a:srgbClr val="202326"/>
              </a:highlight>
            </a:endParaRPr>
          </a:p>
        </p:txBody>
      </p:sp>
      <p:sp>
        <p:nvSpPr>
          <p:cNvPr id="224" name="Google Shape;224;p41"/>
          <p:cNvSpPr/>
          <p:nvPr/>
        </p:nvSpPr>
        <p:spPr>
          <a:xfrm>
            <a:off x="698825" y="168875"/>
            <a:ext cx="4608569" cy="5029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5FFF72"/>
                    </a:gs>
                    <a:gs pos="100000">
                      <a:srgbClr val="ECFF2F"/>
                    </a:gs>
                  </a:gsLst>
                  <a:lin ang="18900044" scaled="0"/>
                </a:gradFill>
                <a:latin typeface="Roboto"/>
              </a:rPr>
              <a:t>Real-World Examples</a:t>
            </a:r>
          </a:p>
        </p:txBody>
      </p:sp>
      <p:grpSp>
        <p:nvGrpSpPr>
          <p:cNvPr id="225" name="Google Shape;225;p41"/>
          <p:cNvGrpSpPr/>
          <p:nvPr/>
        </p:nvGrpSpPr>
        <p:grpSpPr>
          <a:xfrm>
            <a:off x="427600" y="2501400"/>
            <a:ext cx="2442223" cy="2174037"/>
            <a:chOff x="1064490" y="1600991"/>
            <a:chExt cx="1944600" cy="1695949"/>
          </a:xfrm>
        </p:grpSpPr>
        <p:sp>
          <p:nvSpPr>
            <p:cNvPr id="226" name="Google Shape;226;p41"/>
            <p:cNvSpPr/>
            <p:nvPr/>
          </p:nvSpPr>
          <p:spPr>
            <a:xfrm>
              <a:off x="1064490" y="1616340"/>
              <a:ext cx="1944600" cy="1680600"/>
            </a:xfrm>
            <a:prstGeom prst="round2DiagRect">
              <a:avLst>
                <a:gd fmla="val 0" name="adj1"/>
                <a:gd fmla="val 17764" name="adj2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1"/>
            <p:cNvSpPr txBox="1"/>
            <p:nvPr/>
          </p:nvSpPr>
          <p:spPr>
            <a:xfrm>
              <a:off x="1360884" y="1600991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485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1"/>
                  </a:solidFill>
                </a:rPr>
                <a:t>  Linux</a:t>
              </a:r>
              <a:endParaRPr sz="2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41"/>
            <p:cNvSpPr txBox="1"/>
            <p:nvPr/>
          </p:nvSpPr>
          <p:spPr>
            <a:xfrm>
              <a:off x="1064490" y="1990627"/>
              <a:ext cx="18891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5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Linux, an open source operating system, powers millions of devices worldwide and is renowned for its stability, security, and flexibility.</a:t>
              </a:r>
              <a:endParaRPr sz="13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9" name="Google Shape;229;p41"/>
          <p:cNvSpPr/>
          <p:nvPr/>
        </p:nvSpPr>
        <p:spPr>
          <a:xfrm>
            <a:off x="3236300" y="2370463"/>
            <a:ext cx="2442300" cy="2154300"/>
          </a:xfrm>
          <a:prstGeom prst="round2DiagRect">
            <a:avLst>
              <a:gd fmla="val 0" name="adj1"/>
              <a:gd fmla="val 17764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</a:rPr>
              <a:t>Python, an open source programming language, is widely used in various domains.</a:t>
            </a:r>
            <a:endParaRPr sz="1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3236300" y="2444250"/>
            <a:ext cx="1923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48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Python</a:t>
            </a:r>
            <a:endParaRPr/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475" y="987775"/>
            <a:ext cx="1529650" cy="15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067" y="987775"/>
            <a:ext cx="2018166" cy="15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1"/>
          <p:cNvSpPr/>
          <p:nvPr/>
        </p:nvSpPr>
        <p:spPr>
          <a:xfrm>
            <a:off x="6232275" y="2454100"/>
            <a:ext cx="2442300" cy="2154300"/>
          </a:xfrm>
          <a:prstGeom prst="round2DiagRect">
            <a:avLst>
              <a:gd fmla="val 0" name="adj1"/>
              <a:gd fmla="val 17764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</a:rPr>
              <a:t>WordPress, a popular open source content management system, used to create stunning websites without coding knowledge.</a:t>
            </a:r>
            <a:endParaRPr sz="1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6326825" y="2444250"/>
            <a:ext cx="1923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48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WordPress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5" y="952600"/>
            <a:ext cx="2815949" cy="158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/>
          <p:nvPr/>
        </p:nvSpPr>
        <p:spPr>
          <a:xfrm>
            <a:off x="325650" y="595900"/>
            <a:ext cx="3986550" cy="41579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5FFF72"/>
                    </a:gs>
                    <a:gs pos="100000">
                      <a:srgbClr val="ECFF2F"/>
                    </a:gs>
                  </a:gsLst>
                  <a:lin ang="18900044" scaled="0"/>
                </a:gradFill>
                <a:latin typeface="Roboto"/>
              </a:rPr>
              <a:t>Why Open Source?</a:t>
            </a:r>
          </a:p>
        </p:txBody>
      </p:sp>
      <p:sp>
        <p:nvSpPr>
          <p:cNvPr id="241" name="Google Shape;241;p42"/>
          <p:cNvSpPr txBox="1"/>
          <p:nvPr/>
        </p:nvSpPr>
        <p:spPr>
          <a:xfrm>
            <a:off x="218875" y="1325900"/>
            <a:ext cx="8847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 </a:t>
            </a: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Gain Experience working on a high-quality, large-scale, real-world projects.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 </a:t>
            </a:r>
            <a:r>
              <a:rPr lang="en-GB" sz="1800">
                <a:solidFill>
                  <a:schemeClr val="lt1"/>
                </a:solidFill>
              </a:rPr>
              <a:t>The only entry barrier is your own skill.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 </a:t>
            </a:r>
            <a:r>
              <a:rPr lang="en-GB" sz="1800">
                <a:solidFill>
                  <a:schemeClr val="lt1"/>
                </a:solidFill>
              </a:rPr>
              <a:t>Get Mentored and learn with world-class coders.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</a:t>
            </a:r>
            <a:r>
              <a:rPr lang="en-GB" sz="1800">
                <a:solidFill>
                  <a:schemeClr val="lt1"/>
                </a:solidFill>
              </a:rPr>
              <a:t> </a:t>
            </a:r>
            <a:r>
              <a:rPr lang="en-GB" sz="1800">
                <a:solidFill>
                  <a:schemeClr val="lt1"/>
                </a:solidFill>
              </a:rPr>
              <a:t>Build your portfolio with proof of work (PRs).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 </a:t>
            </a:r>
            <a:r>
              <a:rPr lang="en-GB" sz="1800">
                <a:solidFill>
                  <a:schemeClr val="lt1"/>
                </a:solidFill>
              </a:rPr>
              <a:t>Earn cool swags, goodies and stickers ( ͡° ͜ʖ ͡°)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</a:t>
            </a:r>
            <a:r>
              <a:rPr lang="en-GB" sz="1800">
                <a:solidFill>
                  <a:schemeClr val="lt1"/>
                </a:solidFill>
              </a:rPr>
              <a:t> Earn in $$$ spend in ₹₹₹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</a:t>
            </a:r>
            <a:r>
              <a:rPr lang="en-GB" sz="1800">
                <a:solidFill>
                  <a:schemeClr val="lt1"/>
                </a:solidFill>
              </a:rPr>
              <a:t> Learn, collaborate, and network with global talent.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highlight>
                <a:srgbClr val="20232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100" y="1857375"/>
            <a:ext cx="28575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/>
          <p:nvPr/>
        </p:nvSpPr>
        <p:spPr>
          <a:xfrm>
            <a:off x="325650" y="595900"/>
            <a:ext cx="6528630" cy="41579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5FFF72"/>
                    </a:gs>
                    <a:gs pos="100000">
                      <a:srgbClr val="ECFF2F"/>
                    </a:gs>
                  </a:gsLst>
                  <a:lin ang="18900044" scaled="0"/>
                </a:gradFill>
                <a:latin typeface="Roboto"/>
              </a:rPr>
              <a:t>Requirements for Open Source</a:t>
            </a:r>
          </a:p>
        </p:txBody>
      </p:sp>
      <p:sp>
        <p:nvSpPr>
          <p:cNvPr id="248" name="Google Shape;248;p43"/>
          <p:cNvSpPr txBox="1"/>
          <p:nvPr/>
        </p:nvSpPr>
        <p:spPr>
          <a:xfrm>
            <a:off x="218875" y="1325900"/>
            <a:ext cx="47022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 </a:t>
            </a: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 &amp; GitHub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 </a:t>
            </a:r>
            <a:r>
              <a:rPr lang="en-GB" sz="1800">
                <a:solidFill>
                  <a:schemeClr val="lt1"/>
                </a:solidFill>
              </a:rPr>
              <a:t>Basic - Intermediate programming skills in at least one popular programming language like Python, C, C++, HTML/CSS/JS, Java,Golang etc.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9999"/>
                </a:solidFill>
              </a:rPr>
              <a:t>•</a:t>
            </a:r>
            <a:r>
              <a:rPr lang="en-GB" sz="1800">
                <a:solidFill>
                  <a:schemeClr val="lt1"/>
                </a:solidFill>
              </a:rPr>
              <a:t> Google-Fu: The ability to independently find and implement solutions to problems using documentation, and internet resources.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highlight>
                <a:srgbClr val="20232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43"/>
          <p:cNvPicPr preferRelativeResize="0"/>
          <p:nvPr/>
        </p:nvPicPr>
        <p:blipFill rotWithShape="1">
          <a:blip r:embed="rId3">
            <a:alphaModFix/>
          </a:blip>
          <a:srcRect b="0" l="12000" r="7295" t="0"/>
          <a:stretch/>
        </p:blipFill>
        <p:spPr>
          <a:xfrm>
            <a:off x="5218450" y="1596475"/>
            <a:ext cx="3425075" cy="238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494900" y="787525"/>
            <a:ext cx="8255400" cy="426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6"/>
                </a:solidFill>
                <a:highlight>
                  <a:srgbClr val="202327"/>
                </a:highlight>
                <a:latin typeface="Roboto"/>
                <a:ea typeface="Roboto"/>
                <a:cs typeface="Roboto"/>
                <a:sym typeface="Roboto"/>
              </a:rPr>
              <a:t>    </a:t>
            </a:r>
            <a:endParaRPr sz="1800">
              <a:solidFill>
                <a:schemeClr val="accent6"/>
              </a:solidFill>
              <a:highlight>
                <a:srgbClr val="20232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44"/>
          <p:cNvSpPr/>
          <p:nvPr/>
        </p:nvSpPr>
        <p:spPr>
          <a:xfrm>
            <a:off x="304225" y="449775"/>
            <a:ext cx="5199316" cy="337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5FFF72"/>
                    </a:gs>
                    <a:gs pos="100000">
                      <a:srgbClr val="ECFF2F"/>
                    </a:gs>
                  </a:gsLst>
                  <a:lin ang="18900044" scaled="0"/>
                </a:gradFill>
                <a:latin typeface="Roboto"/>
              </a:rPr>
              <a:t>List of Open Source Programs</a:t>
            </a:r>
          </a:p>
        </p:txBody>
      </p:sp>
      <p:sp>
        <p:nvSpPr>
          <p:cNvPr id="256" name="Google Shape;256;p44"/>
          <p:cNvSpPr/>
          <p:nvPr/>
        </p:nvSpPr>
        <p:spPr>
          <a:xfrm>
            <a:off x="4038900" y="1097700"/>
            <a:ext cx="425100" cy="41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1</a:t>
            </a:r>
            <a:endParaRPr b="1" sz="2100"/>
          </a:p>
        </p:txBody>
      </p:sp>
      <p:sp>
        <p:nvSpPr>
          <p:cNvPr id="257" name="Google Shape;257;p44"/>
          <p:cNvSpPr/>
          <p:nvPr/>
        </p:nvSpPr>
        <p:spPr>
          <a:xfrm>
            <a:off x="4027500" y="2993100"/>
            <a:ext cx="425100" cy="41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3</a:t>
            </a:r>
            <a:endParaRPr b="1" sz="2100"/>
          </a:p>
        </p:txBody>
      </p:sp>
      <p:sp>
        <p:nvSpPr>
          <p:cNvPr id="258" name="Google Shape;258;p44"/>
          <p:cNvSpPr/>
          <p:nvPr/>
        </p:nvSpPr>
        <p:spPr>
          <a:xfrm>
            <a:off x="4027500" y="2045400"/>
            <a:ext cx="425100" cy="41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2</a:t>
            </a:r>
            <a:endParaRPr b="1" sz="2100"/>
          </a:p>
        </p:txBody>
      </p:sp>
      <p:sp>
        <p:nvSpPr>
          <p:cNvPr id="259" name="Google Shape;259;p44"/>
          <p:cNvSpPr/>
          <p:nvPr/>
        </p:nvSpPr>
        <p:spPr>
          <a:xfrm>
            <a:off x="4225350" y="1515900"/>
            <a:ext cx="29400" cy="529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4"/>
          <p:cNvSpPr/>
          <p:nvPr/>
        </p:nvSpPr>
        <p:spPr>
          <a:xfrm rot="-5400000">
            <a:off x="4690350" y="1059600"/>
            <a:ext cx="38700" cy="491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4"/>
          <p:cNvSpPr/>
          <p:nvPr/>
        </p:nvSpPr>
        <p:spPr>
          <a:xfrm>
            <a:off x="4236750" y="2463600"/>
            <a:ext cx="29400" cy="529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4"/>
          <p:cNvSpPr/>
          <p:nvPr/>
        </p:nvSpPr>
        <p:spPr>
          <a:xfrm>
            <a:off x="4236750" y="3411300"/>
            <a:ext cx="29400" cy="529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/>
          <p:nvPr/>
        </p:nvSpPr>
        <p:spPr>
          <a:xfrm>
            <a:off x="4027500" y="3940800"/>
            <a:ext cx="425100" cy="418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4</a:t>
            </a:r>
            <a:endParaRPr b="1" sz="2100"/>
          </a:p>
        </p:txBody>
      </p:sp>
      <p:sp>
        <p:nvSpPr>
          <p:cNvPr id="264" name="Google Shape;264;p44"/>
          <p:cNvSpPr txBox="1"/>
          <p:nvPr/>
        </p:nvSpPr>
        <p:spPr>
          <a:xfrm>
            <a:off x="-385825" y="3940800"/>
            <a:ext cx="38262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LFX Mentorship Program 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$3000 USD stipend | 6 Month | </a:t>
            </a:r>
            <a:r>
              <a:rPr b="1" lang="en-GB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endParaRPr b="1" sz="13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4"/>
          <p:cNvSpPr txBox="1"/>
          <p:nvPr/>
        </p:nvSpPr>
        <p:spPr>
          <a:xfrm>
            <a:off x="4966800" y="1097700"/>
            <a:ext cx="38262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Google Summer of Code </a:t>
            </a:r>
            <a:r>
              <a:rPr b="1" lang="en-GB" sz="1100">
                <a:solidFill>
                  <a:schemeClr val="lt1"/>
                </a:solidFill>
              </a:rPr>
              <a:t> 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r>
              <a:rPr b="1" lang="en-GB" sz="13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| 3,000 USD stipend | 3 Month</a:t>
            </a:r>
            <a:endParaRPr b="1" sz="13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4"/>
          <p:cNvSpPr/>
          <p:nvPr/>
        </p:nvSpPr>
        <p:spPr>
          <a:xfrm rot="-5400000">
            <a:off x="3762450" y="2008800"/>
            <a:ext cx="38700" cy="491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4"/>
          <p:cNvSpPr/>
          <p:nvPr/>
        </p:nvSpPr>
        <p:spPr>
          <a:xfrm rot="-5400000">
            <a:off x="4690350" y="2956500"/>
            <a:ext cx="38700" cy="491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/>
          <p:nvPr/>
        </p:nvSpPr>
        <p:spPr>
          <a:xfrm rot="-5400000">
            <a:off x="3762450" y="3904200"/>
            <a:ext cx="38700" cy="491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4"/>
          <p:cNvSpPr txBox="1"/>
          <p:nvPr/>
        </p:nvSpPr>
        <p:spPr>
          <a:xfrm>
            <a:off x="-218550" y="1946338"/>
            <a:ext cx="38262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Major League Hacking(MLH) Fellowship 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3 lakh rupee stipend | 3 Month |</a:t>
            </a:r>
            <a:r>
              <a:rPr b="1" lang="en-GB" sz="1100">
                <a:solidFill>
                  <a:schemeClr val="lt1"/>
                </a:solidFill>
              </a:rPr>
              <a:t> </a:t>
            </a:r>
            <a:r>
              <a:rPr b="1" lang="en-GB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</a:t>
            </a:r>
            <a:endParaRPr b="1" sz="13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4966800" y="2916550"/>
            <a:ext cx="38262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Hacktoberfest   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Link</a:t>
            </a:r>
            <a:r>
              <a:rPr b="1" lang="en-GB" sz="13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| Offer swags | 1 Month </a:t>
            </a:r>
            <a:endParaRPr b="1" sz="13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9476" y="949075"/>
            <a:ext cx="857851" cy="85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4375" y="1571549"/>
            <a:ext cx="989030" cy="4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2450" y="2773275"/>
            <a:ext cx="857850" cy="8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74789" y="3291550"/>
            <a:ext cx="189146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/>
        </p:nvSpPr>
        <p:spPr>
          <a:xfrm>
            <a:off x="956634" y="341042"/>
            <a:ext cx="4336861" cy="80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000" u="none" cap="none" strike="noStrike">
                <a:solidFill>
                  <a:srgbClr val="95CCD5"/>
                </a:solidFill>
                <a:latin typeface="Arial"/>
                <a:ea typeface="Arial"/>
                <a:cs typeface="Arial"/>
                <a:sym typeface="Arial"/>
              </a:rPr>
              <a:t>What is Git?</a:t>
            </a:r>
            <a:endParaRPr sz="700"/>
          </a:p>
        </p:txBody>
      </p:sp>
      <p:sp>
        <p:nvSpPr>
          <p:cNvPr id="280" name="Google Shape;280;p45"/>
          <p:cNvSpPr txBox="1"/>
          <p:nvPr/>
        </p:nvSpPr>
        <p:spPr>
          <a:xfrm>
            <a:off x="775744" y="1723274"/>
            <a:ext cx="5855419" cy="2120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9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Git is a powerful version control system that you can use to manage your code.</a:t>
            </a:r>
            <a:endParaRPr sz="700"/>
          </a:p>
          <a:p>
            <a:pPr indent="0" lvl="0" marL="0" marR="0" rtl="0" algn="l">
              <a:lnSpc>
                <a:spcPct val="1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900" u="none" cap="none" strike="noStrike">
                <a:solidFill>
                  <a:srgbClr val="FFFFF1"/>
                </a:solidFill>
                <a:latin typeface="Arial"/>
                <a:ea typeface="Arial"/>
                <a:cs typeface="Arial"/>
                <a:sym typeface="Arial"/>
              </a:rPr>
              <a:t>Basically git is a command line tool that allow you to track changes over time, revert changes and also collaborate with other developers on the same files.</a:t>
            </a:r>
            <a:endParaRPr sz="700"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313" y="439275"/>
            <a:ext cx="2208037" cy="220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FF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